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1f497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1f497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1f497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Click to edit the title text format</a:t>
            </a:r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4525200"/>
          </a:xfrm>
          <a:prstGeom prst="rect">
            <a:avLst/>
          </a:prstGeom>
        </p:spPr>
        <p:txBody>
          <a:bodyPr anchor="ctr"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080" cy="4525200"/>
          </a:xfrm>
          <a:prstGeom prst="rect">
            <a:avLst/>
          </a:prstGeom>
        </p:spPr>
        <p:txBody>
          <a:bodyPr anchor="ctr"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math.ru/conc" TargetMode="External"/><Relationship Id="rId2" Type="http://schemas.openxmlformats.org/officeDocument/2006/relationships/hyperlink" Target="http://www.math.ru/conc" TargetMode="External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467640" y="1412640"/>
            <a:ext cx="8228880" cy="114228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ru-RU" sz="4400">
                <a:solidFill>
                  <a:srgbClr val="ffffff"/>
                </a:solidFill>
                <a:latin typeface="Calibri"/>
              </a:rPr>
              <a:t>Школьное математическое образование. </a:t>
            </a:r>
            <a:r>
              <a:rPr b="1" lang="ru-RU" sz="4400">
                <a:solidFill>
                  <a:srgbClr val="ffffff"/>
                </a:solidFill>
                <a:latin typeface="Calibri"/>
              </a:rPr>
              <a:t>
</a:t>
            </a:r>
            <a:r>
              <a:rPr b="1" lang="ru-RU" sz="4400">
                <a:solidFill>
                  <a:srgbClr val="ffffff"/>
                </a:solidFill>
                <a:latin typeface="Calibri"/>
              </a:rPr>
              <a:t>Состояние и перспективы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4400">
                <a:solidFill>
                  <a:srgbClr val="ffffff"/>
                </a:solidFill>
                <a:latin typeface="Calibri"/>
              </a:rPr>
              <a:t>Установочный доклад Конференции 3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467640" y="371700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Calibri"/>
              </a:rPr>
              <a:t>Алексей Львович Семенов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95640" y="-171360"/>
            <a:ext cx="8228880" cy="170640"/>
          </a:xfrm>
          <a:prstGeom prst="rect">
            <a:avLst/>
          </a:prstGeom>
        </p:spPr>
      </p:sp>
      <p:sp>
        <p:nvSpPr>
          <p:cNvPr id="106" name="CustomShape 2"/>
          <p:cNvSpPr/>
          <p:nvPr/>
        </p:nvSpPr>
        <p:spPr>
          <a:xfrm>
            <a:off x="457200" y="0"/>
            <a:ext cx="4039560" cy="6919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Calibri"/>
              </a:rPr>
              <a:t>Основные документы</a:t>
            </a:r>
            <a:endParaRPr/>
          </a:p>
        </p:txBody>
      </p:sp>
      <p:sp>
        <p:nvSpPr>
          <p:cNvPr id="107" name="CustomShape 3"/>
          <p:cNvSpPr/>
          <p:nvPr/>
        </p:nvSpPr>
        <p:spPr>
          <a:xfrm>
            <a:off x="395640" y="834120"/>
            <a:ext cx="4535640" cy="60480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Указ Президента РФ В. В. Путина № 599, от 7 мая 2012 г.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Концепция развития математического образования в РФ (</a:t>
            </a:r>
            <a:r>
              <a:rPr lang="ru-RU" sz="2400" u="sng">
                <a:solidFill>
                  <a:srgbClr val="00ffff"/>
                </a:solidFill>
                <a:latin typeface="Calibri"/>
                <a:hlinkClick r:id="rId1"/>
              </a:rPr>
              <a:t>www.math.ru/conc</a:t>
            </a:r>
            <a:r>
              <a:rPr lang="ru-RU" sz="2400" u="sng">
                <a:solidFill>
                  <a:srgbClr val="00ffff"/>
                </a:solidFill>
                <a:latin typeface="Calibri"/>
              </a:rPr>
              <a:t> </a:t>
            </a:r>
            <a:r>
              <a:rPr lang="ru-RU" sz="2400">
                <a:solidFill>
                  <a:srgbClr val="ffffff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Профессиональный стандарт учителя математики и информатики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000">
                <a:solidFill>
                  <a:srgbClr val="ffffff"/>
                </a:solidFill>
                <a:latin typeface="Calibri"/>
              </a:rPr>
              <a:t>Математика и информатика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Федеральный государственный образовательный стандарт. Что нужно ещё? Нужно ли предметное дополнение?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8" name="CustomShape 4"/>
          <p:cNvSpPr/>
          <p:nvPr/>
        </p:nvSpPr>
        <p:spPr>
          <a:xfrm>
            <a:off x="5220000" y="188640"/>
            <a:ext cx="3393000" cy="5454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ffffff"/>
                </a:solidFill>
                <a:latin typeface="Calibri"/>
              </a:rPr>
              <a:t>Main documents</a:t>
            </a:r>
            <a:endParaRPr/>
          </a:p>
        </p:txBody>
      </p:sp>
      <p:sp>
        <p:nvSpPr>
          <p:cNvPr id="109" name="CustomShape 5"/>
          <p:cNvSpPr/>
          <p:nvPr/>
        </p:nvSpPr>
        <p:spPr>
          <a:xfrm>
            <a:off x="4931280" y="861480"/>
            <a:ext cx="3924720" cy="5288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Order of the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ffffff"/>
                </a:solidFill>
                <a:latin typeface="Calibri"/>
              </a:rPr>
              <a:t>President V. Putin 07/05/13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The Concept of Mathematical Education in Russia (</a:t>
            </a:r>
            <a:r>
              <a:rPr lang="ru-RU" sz="2400" u="sng">
                <a:solidFill>
                  <a:srgbClr val="00ffff"/>
                </a:solidFill>
                <a:latin typeface="Calibri"/>
                <a:hlinkClick r:id="rId2"/>
              </a:rPr>
              <a:t>www.math.ru/conc</a:t>
            </a:r>
            <a:r>
              <a:rPr lang="ru-RU" sz="2400" u="sng">
                <a:solidFill>
                  <a:srgbClr val="00ffff"/>
                </a:solidFill>
                <a:latin typeface="Calibri"/>
              </a:rPr>
              <a:t> </a:t>
            </a:r>
            <a:r>
              <a:rPr lang="ru-RU" sz="2400">
                <a:solidFill>
                  <a:srgbClr val="ffffff"/>
                </a:solidFill>
                <a:latin typeface="Calibri"/>
              </a:rPr>
              <a:t>)</a:t>
            </a:r>
            <a:r>
              <a:rPr lang="ru-RU" sz="2400">
                <a:solidFill>
                  <a:srgbClr val="ffffff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Professional Standard for Teacher of Math and Computer Science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Federal Standard. What else do we need?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15" st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14" st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15" st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14" st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14" st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15" st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14" st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15" st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395640" y="-963360"/>
            <a:ext cx="8228880" cy="1142280"/>
          </a:xfrm>
          <a:prstGeom prst="rect">
            <a:avLst/>
          </a:prstGeom>
        </p:spPr>
      </p:sp>
      <p:sp>
        <p:nvSpPr>
          <p:cNvPr id="111" name="CustomShape 2"/>
          <p:cNvSpPr/>
          <p:nvPr/>
        </p:nvSpPr>
        <p:spPr>
          <a:xfrm>
            <a:off x="323640" y="0"/>
            <a:ext cx="4039560" cy="6390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ffffff"/>
                </a:solidFill>
                <a:latin typeface="Calibri"/>
              </a:rPr>
              <a:t>Ключевые вопросы</a:t>
            </a:r>
            <a:endParaRPr/>
          </a:p>
        </p:txBody>
      </p:sp>
      <p:sp>
        <p:nvSpPr>
          <p:cNvPr id="112" name="CustomShape 3"/>
          <p:cNvSpPr/>
          <p:nvPr/>
        </p:nvSpPr>
        <p:spPr>
          <a:xfrm>
            <a:off x="251640" y="620640"/>
            <a:ext cx="5040000" cy="6020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Математика, как элемент национальной идеи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Математика, как общекультурный компонент образования. Какие разделы математики вносят наибольший вклад?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Нет детей, неспособных к математике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Какой должна быть мотивация и как ее достигать? Как говорить о месте математики в жизни выпускников?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«Универсальность» отметки и индивидуализация образовательного процесса</a:t>
            </a:r>
            <a:endParaRPr/>
          </a:p>
        </p:txBody>
      </p:sp>
      <p:sp>
        <p:nvSpPr>
          <p:cNvPr id="113" name="CustomShape 4"/>
          <p:cNvSpPr/>
          <p:nvPr/>
        </p:nvSpPr>
        <p:spPr>
          <a:xfrm>
            <a:off x="5652000" y="188640"/>
            <a:ext cx="3105000" cy="4312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ffffff"/>
                </a:solidFill>
                <a:latin typeface="Calibri"/>
              </a:rPr>
              <a:t>Key issues</a:t>
            </a:r>
            <a:endParaRPr/>
          </a:p>
        </p:txBody>
      </p:sp>
      <p:sp>
        <p:nvSpPr>
          <p:cNvPr id="114" name="CustomShape 5"/>
          <p:cNvSpPr/>
          <p:nvPr/>
        </p:nvSpPr>
        <p:spPr>
          <a:xfrm>
            <a:off x="5364000" y="764640"/>
            <a:ext cx="3779280" cy="609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Mathematics as an element of National Idea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Math as general culture. What are the most significant components?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There is no child mathematically disabled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Motivations? Math in the future of graduates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ffffff"/>
                </a:solidFill>
                <a:latin typeface="Calibri"/>
              </a:rPr>
              <a:t>“</a:t>
            </a:r>
            <a:r>
              <a:rPr lang="ru-RU" sz="2400">
                <a:solidFill>
                  <a:srgbClr val="ffffff"/>
                </a:solidFill>
                <a:latin typeface="Calibri"/>
              </a:rPr>
              <a:t>Universality” of marks and individualization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dur="indefinite" id="50" nodeType="mainSeq">
                <p:childTnLst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4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54" st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>
                      <p:stCondLst>
                        <p:cond delay="indefinite"/>
                      </p:stCondLst>
                      <p:childTnLst>
                        <p:par>
                          <p:cTn fill="hold" id="72">
                            <p:stCondLst>
                              <p:cond delay="0"/>
                            </p:stCondLst>
                            <p:childTnLst>
                              <p:par>
                                <p:cTn fill="hold" id="7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id="7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54" st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id="8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">
                      <p:stCondLst>
                        <p:cond delay="indefinite"/>
                      </p:stCondLst>
                      <p:childTnLst>
                        <p:par>
                          <p:cTn fill="hold" id="84">
                            <p:stCondLst>
                              <p:cond delay="0"/>
                            </p:stCondLst>
                            <p:childTnLst>
                              <p:par>
                                <p:cTn fill="hold" id="8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54" st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">
                      <p:stCondLst>
                        <p:cond delay="indefinite"/>
                      </p:stCondLst>
                      <p:childTnLst>
                        <p:par>
                          <p:cTn fill="hold" id="88">
                            <p:stCondLst>
                              <p:cond delay="0"/>
                            </p:stCondLst>
                            <p:childTnLst>
                              <p:par>
                                <p:cTn fill="hold" id="8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">
                      <p:stCondLst>
                        <p:cond delay="indefinite"/>
                      </p:stCondLst>
                      <p:childTnLst>
                        <p:par>
                          <p:cTn fill="hold" id="92">
                            <p:stCondLst>
                              <p:cond delay="0"/>
                            </p:stCondLst>
                            <p:childTnLst>
                              <p:par>
                                <p:cTn fill="hold" id="9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54" st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">
                      <p:stCondLst>
                        <p:cond delay="indefinite"/>
                      </p:stCondLst>
                      <p:childTnLst>
                        <p:par>
                          <p:cTn fill="hold" id="96">
                            <p:stCondLst>
                              <p:cond delay="0"/>
                            </p:stCondLst>
                            <p:childTnLst>
                              <p:par>
                                <p:cTn fill="hold" id="9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67640" y="-571680"/>
            <a:ext cx="8228880" cy="1142280"/>
          </a:xfrm>
          <a:prstGeom prst="rect">
            <a:avLst/>
          </a:prstGeom>
        </p:spPr>
      </p:sp>
      <p:sp>
        <p:nvSpPr>
          <p:cNvPr id="116" name="CustomShape 2"/>
          <p:cNvSpPr/>
          <p:nvPr/>
        </p:nvSpPr>
        <p:spPr>
          <a:xfrm>
            <a:off x="251640" y="548640"/>
            <a:ext cx="4751640" cy="6192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ffffff"/>
                </a:solidFill>
                <a:latin typeface="Calibri"/>
              </a:rPr>
              <a:t>Математическая машина – компьютер: основной вызов системе математического образования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ffffff"/>
                </a:solidFill>
                <a:latin typeface="Calibri"/>
              </a:rPr>
              <a:t>Можно ли повысить результаты без повышения нагрузки?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ffffff"/>
                </a:solidFill>
                <a:latin typeface="Calibri"/>
              </a:rPr>
              <a:t>Школы-лидеры и учителя-лидеры. Что и как поддержать?</a:t>
            </a:r>
            <a:endParaRPr/>
          </a:p>
        </p:txBody>
      </p:sp>
      <p:sp>
        <p:nvSpPr>
          <p:cNvPr id="117" name="CustomShape 3"/>
          <p:cNvSpPr/>
          <p:nvPr/>
        </p:nvSpPr>
        <p:spPr>
          <a:xfrm>
            <a:off x="4932000" y="548640"/>
            <a:ext cx="4031640" cy="61200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ffffff"/>
                </a:solidFill>
                <a:latin typeface="Calibri"/>
              </a:rPr>
              <a:t>Mathematical Machine – Computer. The major challenge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ffffff"/>
                </a:solidFill>
                <a:latin typeface="Calibri"/>
              </a:rPr>
              <a:t>How we can achieve better results not extending students’ workload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ffffff"/>
                </a:solidFill>
                <a:latin typeface="Calibri"/>
              </a:rPr>
              <a:t>The leaders among schools and teachers. What and how to support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</p:txBody>
      </p:sp>
    </p:spTree>
  </p:cSld>
  <p:timing>
    <p:tnLst>
      <p:par>
        <p:cTn dur="indefinite" id="99" nodeType="tmRoot" restart="never">
          <p:childTnLst>
            <p:seq>
              <p:cTn id="10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67640" y="0"/>
            <a:ext cx="8146440" cy="489240"/>
          </a:xfrm>
          <a:prstGeom prst="rect">
            <a:avLst/>
          </a:prstGeom>
        </p:spPr>
      </p:sp>
      <p:sp>
        <p:nvSpPr>
          <p:cNvPr id="119" name="CustomShape 2"/>
          <p:cNvSpPr/>
          <p:nvPr/>
        </p:nvSpPr>
        <p:spPr>
          <a:xfrm>
            <a:off x="467640" y="476640"/>
            <a:ext cx="4039560" cy="6390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ffffff"/>
                </a:solidFill>
                <a:latin typeface="Calibri"/>
              </a:rPr>
              <a:t>Содержание и результаты</a:t>
            </a: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0" y="1124640"/>
            <a:ext cx="5075280" cy="55440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«Математика ум в порядок приводит»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Что это значит?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Какая именно математика, какой именно ум, в какой порядок приводит?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Как это измерить?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Какое содержание должно УБЫВАТЬ в школьной математике?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Уровень детского сада</a:t>
            </a:r>
            <a:endParaRPr/>
          </a:p>
        </p:txBody>
      </p:sp>
      <p:sp>
        <p:nvSpPr>
          <p:cNvPr id="121" name="CustomShape 4"/>
          <p:cNvSpPr/>
          <p:nvPr/>
        </p:nvSpPr>
        <p:spPr>
          <a:xfrm>
            <a:off x="5292000" y="548640"/>
            <a:ext cx="3393000" cy="6390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ffffff"/>
                </a:solidFill>
                <a:latin typeface="Calibri"/>
              </a:rPr>
              <a:t>Content and Results</a:t>
            </a:r>
            <a:endParaRPr/>
          </a:p>
        </p:txBody>
      </p:sp>
      <p:sp>
        <p:nvSpPr>
          <p:cNvPr id="122" name="CustomShape 5"/>
          <p:cNvSpPr/>
          <p:nvPr/>
        </p:nvSpPr>
        <p:spPr>
          <a:xfrm>
            <a:off x="5075640" y="1188000"/>
            <a:ext cx="3610440" cy="49374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Mathematics orders mind.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What does it mean?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What math, what mind, and what order?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How to evaluate?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What will we REDUCE?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>
                <a:solidFill>
                  <a:srgbClr val="ffffff"/>
                </a:solidFill>
                <a:latin typeface="Calibri"/>
              </a:rPr>
              <a:t>Kindergarten level?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</p:txBody>
      </p:sp>
    </p:spTree>
  </p:cSld>
  <p:timing>
    <p:tnLst>
      <p:par>
        <p:cTn dur="indefinite" id="101" nodeType="tmRoot" restart="never">
          <p:childTnLst>
            <p:seq>
              <p:cTn id="10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67640" y="0"/>
            <a:ext cx="8228880" cy="273240"/>
          </a:xfrm>
          <a:prstGeom prst="rect">
            <a:avLst/>
          </a:prstGeom>
        </p:spPr>
      </p:sp>
      <p:sp>
        <p:nvSpPr>
          <p:cNvPr id="124" name="CustomShape 2"/>
          <p:cNvSpPr/>
          <p:nvPr/>
        </p:nvSpPr>
        <p:spPr>
          <a:xfrm>
            <a:off x="395640" y="836640"/>
            <a:ext cx="5040000" cy="63900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b="1" lang="ru-RU" sz="3200">
                <a:solidFill>
                  <a:srgbClr val="ffffff"/>
                </a:solidFill>
                <a:latin typeface="Calibri"/>
              </a:rPr>
              <a:t>Высшее педагогическое образование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467640" y="1628640"/>
            <a:ext cx="4029120" cy="4496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4000">
                <a:solidFill>
                  <a:srgbClr val="ffffff"/>
                </a:solidFill>
                <a:latin typeface="Calibri"/>
              </a:rPr>
              <a:t>Из кого и как готовить учителя математики?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4000">
                <a:solidFill>
                  <a:srgbClr val="ffffff"/>
                </a:solidFill>
                <a:latin typeface="Calibri"/>
              </a:rPr>
              <a:t>В чем задачи двух уровней?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6" name="CustomShape 4"/>
          <p:cNvSpPr/>
          <p:nvPr/>
        </p:nvSpPr>
        <p:spPr>
          <a:xfrm>
            <a:off x="5796000" y="504000"/>
            <a:ext cx="2889000" cy="6390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ffffff"/>
                </a:solidFill>
                <a:latin typeface="Calibri"/>
              </a:rPr>
              <a:t>Teacher training</a:t>
            </a:r>
            <a:endParaRPr/>
          </a:p>
        </p:txBody>
      </p:sp>
      <p:sp>
        <p:nvSpPr>
          <p:cNvPr id="127" name="CustomShape 5"/>
          <p:cNvSpPr/>
          <p:nvPr/>
        </p:nvSpPr>
        <p:spPr>
          <a:xfrm>
            <a:off x="5364000" y="1412640"/>
            <a:ext cx="3671640" cy="51120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4000">
                <a:solidFill>
                  <a:srgbClr val="ffffff"/>
                </a:solidFill>
                <a:latin typeface="Calibri"/>
              </a:rPr>
              <a:t>Whom and  from whom?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4000">
                <a:solidFill>
                  <a:srgbClr val="ffffff"/>
                </a:solidFill>
                <a:latin typeface="Calibri"/>
              </a:rPr>
              <a:t>Two levels: bachelor and master?</a:t>
            </a:r>
            <a:endParaRPr/>
          </a:p>
        </p:txBody>
      </p:sp>
    </p:spTree>
  </p:cSld>
  <p:timing>
    <p:tnLst>
      <p:par>
        <p:cTn dur="indefinite" id="103" nodeType="tmRoot" restart="never">
          <p:childTnLst>
            <p:seq>
              <p:cTn dur="indefinite" id="104" nodeType="mainSeq">
                <p:childTnLst>
                  <p:par>
                    <p:cTn fill="hold" id="105">
                      <p:stCondLst>
                        <p:cond delay="indefinite"/>
                      </p:stCondLst>
                      <p:childTnLst>
                        <p:par>
                          <p:cTn fill="hold" id="106">
                            <p:stCondLst>
                              <p:cond delay="0"/>
                            </p:stCondLst>
                            <p:childTnLst>
                              <p:par>
                                <p:cTn fill="hold" id="10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9">
                      <p:stCondLst>
                        <p:cond delay="indefinite"/>
                      </p:stCondLst>
                      <p:childTnLst>
                        <p:par>
                          <p:cTn fill="hold" id="110">
                            <p:stCondLst>
                              <p:cond delay="0"/>
                            </p:stCondLst>
                            <p:childTnLst>
                              <p:par>
                                <p:cTn fill="hold" id="11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3">
                      <p:stCondLst>
                        <p:cond delay="indefinite"/>
                      </p:stCondLst>
                      <p:childTnLst>
                        <p:par>
                          <p:cTn fill="hold" id="114">
                            <p:stCondLst>
                              <p:cond delay="0"/>
                            </p:stCondLst>
                            <p:childTnLst>
                              <p:par>
                                <p:cTn fill="hold" id="1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7">
                      <p:stCondLst>
                        <p:cond delay="indefinite"/>
                      </p:stCondLst>
                      <p:childTnLst>
                        <p:par>
                          <p:cTn fill="hold" id="118">
                            <p:stCondLst>
                              <p:cond delay="0"/>
                            </p:stCondLst>
                            <p:childTnLst>
                              <p:par>
                                <p:cTn fill="hold" id="11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71" st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1">
                      <p:stCondLst>
                        <p:cond delay="indefinite"/>
                      </p:stCondLst>
                      <p:childTnLst>
                        <p:par>
                          <p:cTn fill="hold" id="122">
                            <p:stCondLst>
                              <p:cond delay="0"/>
                            </p:stCondLst>
                            <p:childTnLst>
                              <p:par>
                                <p:cTn fill="hold" id="12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56" st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</p:sp>
      <p:sp>
        <p:nvSpPr>
          <p:cNvPr id="129" name="CustomShape 2"/>
          <p:cNvSpPr/>
          <p:nvPr/>
        </p:nvSpPr>
        <p:spPr>
          <a:xfrm>
            <a:off x="457200" y="1535040"/>
            <a:ext cx="4039560" cy="6390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4000">
                <a:solidFill>
                  <a:srgbClr val="ffffff"/>
                </a:solidFill>
                <a:latin typeface="Calibri"/>
              </a:rPr>
              <a:t>Профстандарты</a:t>
            </a:r>
            <a:endParaRPr/>
          </a:p>
        </p:txBody>
      </p:sp>
      <p:sp>
        <p:nvSpPr>
          <p:cNvPr id="130" name="CustomShape 3"/>
          <p:cNvSpPr/>
          <p:nvPr/>
        </p:nvSpPr>
        <p:spPr>
          <a:xfrm>
            <a:off x="457200" y="2174760"/>
            <a:ext cx="4039560" cy="3950640"/>
          </a:xfrm>
          <a:prstGeom prst="rect">
            <a:avLst/>
          </a:prstGeom>
        </p:spPr>
      </p:sp>
      <p:sp>
        <p:nvSpPr>
          <p:cNvPr id="131" name="CustomShape 4"/>
          <p:cNvSpPr/>
          <p:nvPr/>
        </p:nvSpPr>
        <p:spPr>
          <a:xfrm>
            <a:off x="4645080" y="1535040"/>
            <a:ext cx="4041000" cy="6390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4000">
                <a:solidFill>
                  <a:srgbClr val="ffffff"/>
                </a:solidFill>
                <a:latin typeface="Calibri"/>
              </a:rPr>
              <a:t>Professional Standards</a:t>
            </a:r>
            <a:endParaRPr/>
          </a:p>
        </p:txBody>
      </p:sp>
      <p:sp>
        <p:nvSpPr>
          <p:cNvPr id="132" name="CustomShape 5"/>
          <p:cNvSpPr/>
          <p:nvPr/>
        </p:nvSpPr>
        <p:spPr>
          <a:xfrm>
            <a:off x="4645080" y="2174760"/>
            <a:ext cx="4041000" cy="3950640"/>
          </a:xfrm>
          <a:prstGeom prst="rect">
            <a:avLst/>
          </a:prstGeom>
        </p:spPr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4400">
                <a:solidFill>
                  <a:srgbClr val="ffffff"/>
                </a:solidFill>
                <a:latin typeface="Calibri"/>
              </a:rPr>
              <a:t>Педагогическая наука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Calibri"/>
              </a:rPr>
              <a:t>Educational science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ffffff"/>
                </a:solidFill>
                <a:latin typeface="Calibri"/>
              </a:rPr>
              <a:t>Что она может дать математическому образованию?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ffffff"/>
                </a:solidFill>
                <a:latin typeface="Calibri"/>
              </a:rPr>
              <a:t>What can it give to education?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